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86" r:id="rId2"/>
    <p:sldId id="292" r:id="rId3"/>
    <p:sldId id="288" r:id="rId4"/>
    <p:sldId id="291" r:id="rId5"/>
    <p:sldId id="295" r:id="rId6"/>
    <p:sldId id="296" r:id="rId7"/>
    <p:sldId id="297" r:id="rId8"/>
    <p:sldId id="293" r:id="rId9"/>
    <p:sldId id="290" r:id="rId10"/>
  </p:sldIdLst>
  <p:sldSz cx="12192000" cy="6858000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6" autoAdjust="0"/>
    <p:restoredTop sz="94664" autoAdjust="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B1D63A-B0A2-44C9-B156-2FA1F6A11AB3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099C99D-65EF-464C-9E25-22C13A6B14C4}">
      <dgm:prSet phldrT="[Metin]"/>
      <dgm:spPr/>
      <dgm:t>
        <a:bodyPr/>
        <a:lstStyle/>
        <a:p>
          <a:r>
            <a:rPr lang="tr-TR" dirty="0"/>
            <a:t>Başvuru</a:t>
          </a:r>
        </a:p>
      </dgm:t>
    </dgm:pt>
    <dgm:pt modelId="{F31FFC26-E4E0-49A4-AFFE-CA30836B9248}" type="parTrans" cxnId="{236B942E-4850-46C3-9E74-1C4F38C6AEA2}">
      <dgm:prSet/>
      <dgm:spPr/>
      <dgm:t>
        <a:bodyPr/>
        <a:lstStyle/>
        <a:p>
          <a:endParaRPr lang="tr-TR"/>
        </a:p>
      </dgm:t>
    </dgm:pt>
    <dgm:pt modelId="{37197ECD-7C79-44F3-997C-6A0B25DE8935}" type="sibTrans" cxnId="{236B942E-4850-46C3-9E74-1C4F38C6AEA2}">
      <dgm:prSet/>
      <dgm:spPr/>
      <dgm:t>
        <a:bodyPr/>
        <a:lstStyle/>
        <a:p>
          <a:endParaRPr lang="tr-TR"/>
        </a:p>
      </dgm:t>
    </dgm:pt>
    <dgm:pt modelId="{57F5D9BB-164B-4245-98C0-ED13C9629BC0}">
      <dgm:prSet phldrT="[Metin]"/>
      <dgm:spPr/>
      <dgm:t>
        <a:bodyPr/>
        <a:lstStyle/>
        <a:p>
          <a:r>
            <a:rPr lang="tr-TR" dirty="0"/>
            <a:t>E-imza</a:t>
          </a:r>
        </a:p>
      </dgm:t>
    </dgm:pt>
    <dgm:pt modelId="{D62F9319-F5FB-4031-BA8F-F3572475C767}" type="parTrans" cxnId="{90665BF1-92D9-4E8D-B280-70AF09C05124}">
      <dgm:prSet/>
      <dgm:spPr/>
      <dgm:t>
        <a:bodyPr/>
        <a:lstStyle/>
        <a:p>
          <a:endParaRPr lang="tr-TR"/>
        </a:p>
      </dgm:t>
    </dgm:pt>
    <dgm:pt modelId="{CE66B312-08C3-4E40-BFBE-F3B99102DECF}" type="sibTrans" cxnId="{90665BF1-92D9-4E8D-B280-70AF09C05124}">
      <dgm:prSet/>
      <dgm:spPr/>
      <dgm:t>
        <a:bodyPr/>
        <a:lstStyle/>
        <a:p>
          <a:endParaRPr lang="tr-TR"/>
        </a:p>
      </dgm:t>
    </dgm:pt>
    <dgm:pt modelId="{04E17D69-D653-4AA6-94B6-2E10D2FB2C06}">
      <dgm:prSet phldrT="[Metin]"/>
      <dgm:spPr/>
      <dgm:t>
        <a:bodyPr/>
        <a:lstStyle/>
        <a:p>
          <a:r>
            <a:rPr lang="tr-TR" dirty="0"/>
            <a:t>KEPPORT</a:t>
          </a:r>
        </a:p>
      </dgm:t>
    </dgm:pt>
    <dgm:pt modelId="{0D91DA21-B550-431A-99ED-64A11FE2CF9D}" type="parTrans" cxnId="{72014C4F-4874-4371-B4A0-F888B97EEBE4}">
      <dgm:prSet/>
      <dgm:spPr/>
      <dgm:t>
        <a:bodyPr/>
        <a:lstStyle/>
        <a:p>
          <a:endParaRPr lang="tr-TR"/>
        </a:p>
      </dgm:t>
    </dgm:pt>
    <dgm:pt modelId="{1445D32C-1732-4E29-8644-9325B094F004}" type="sibTrans" cxnId="{72014C4F-4874-4371-B4A0-F888B97EEBE4}">
      <dgm:prSet/>
      <dgm:spPr/>
      <dgm:t>
        <a:bodyPr/>
        <a:lstStyle/>
        <a:p>
          <a:endParaRPr lang="tr-TR"/>
        </a:p>
      </dgm:t>
    </dgm:pt>
    <dgm:pt modelId="{41CDDFEF-37B4-4EAA-9FCB-53F6D2D060FA}">
      <dgm:prSet phldrT="[Metin]"/>
      <dgm:spPr/>
      <dgm:t>
        <a:bodyPr/>
        <a:lstStyle/>
        <a:p>
          <a:r>
            <a:rPr lang="tr-TR" dirty="0"/>
            <a:t>KEP</a:t>
          </a:r>
        </a:p>
      </dgm:t>
    </dgm:pt>
    <dgm:pt modelId="{04B3A7C0-A0B5-4A73-A4FA-70AE08CFE854}" type="parTrans" cxnId="{ACCFA39E-E60C-4CFF-878F-E7B21E967C47}">
      <dgm:prSet/>
      <dgm:spPr/>
      <dgm:t>
        <a:bodyPr/>
        <a:lstStyle/>
        <a:p>
          <a:endParaRPr lang="tr-TR"/>
        </a:p>
      </dgm:t>
    </dgm:pt>
    <dgm:pt modelId="{A6444F03-7C02-4490-9DA5-78F73BC3E75F}" type="sibTrans" cxnId="{ACCFA39E-E60C-4CFF-878F-E7B21E967C47}">
      <dgm:prSet/>
      <dgm:spPr/>
      <dgm:t>
        <a:bodyPr/>
        <a:lstStyle/>
        <a:p>
          <a:endParaRPr lang="tr-TR"/>
        </a:p>
      </dgm:t>
    </dgm:pt>
    <dgm:pt modelId="{EAA76500-F3F5-40E3-951B-13270927CC5D}">
      <dgm:prSet phldrT="[Metin]"/>
      <dgm:spPr/>
      <dgm:t>
        <a:bodyPr/>
        <a:lstStyle/>
        <a:p>
          <a:r>
            <a:rPr lang="tr-TR" dirty="0"/>
            <a:t>Kolay e-imza</a:t>
          </a:r>
        </a:p>
      </dgm:t>
    </dgm:pt>
    <dgm:pt modelId="{C7A1C2CE-C455-4281-BECE-41F73A8832EA}" type="parTrans" cxnId="{BF68518D-AE7D-46D7-91E1-F27217603F2F}">
      <dgm:prSet/>
      <dgm:spPr/>
      <dgm:t>
        <a:bodyPr/>
        <a:lstStyle/>
        <a:p>
          <a:endParaRPr lang="tr-TR"/>
        </a:p>
      </dgm:t>
    </dgm:pt>
    <dgm:pt modelId="{14884459-0719-4096-962B-097F584768FE}" type="sibTrans" cxnId="{BF68518D-AE7D-46D7-91E1-F27217603F2F}">
      <dgm:prSet/>
      <dgm:spPr/>
      <dgm:t>
        <a:bodyPr/>
        <a:lstStyle/>
        <a:p>
          <a:endParaRPr lang="tr-TR"/>
        </a:p>
      </dgm:t>
    </dgm:pt>
    <dgm:pt modelId="{52B24E12-6F0B-4FB9-9946-5B978461E880}">
      <dgm:prSet phldrT="[Metin]"/>
      <dgm:spPr/>
      <dgm:t>
        <a:bodyPr/>
        <a:lstStyle/>
        <a:p>
          <a:r>
            <a:rPr lang="tr-TR" dirty="0"/>
            <a:t>Kolay Kep gönderimi</a:t>
          </a:r>
        </a:p>
      </dgm:t>
    </dgm:pt>
    <dgm:pt modelId="{D569E53E-6BEA-48A6-93F0-956FAD57537D}" type="parTrans" cxnId="{9B0F21DB-1ED1-4892-AC08-D539AAA29658}">
      <dgm:prSet/>
      <dgm:spPr/>
      <dgm:t>
        <a:bodyPr/>
        <a:lstStyle/>
        <a:p>
          <a:endParaRPr lang="tr-TR"/>
        </a:p>
      </dgm:t>
    </dgm:pt>
    <dgm:pt modelId="{6A0C18C9-EFD5-470F-B9EB-98D0D6F9D157}" type="sibTrans" cxnId="{9B0F21DB-1ED1-4892-AC08-D539AAA29658}">
      <dgm:prSet/>
      <dgm:spPr/>
      <dgm:t>
        <a:bodyPr/>
        <a:lstStyle/>
        <a:p>
          <a:endParaRPr lang="tr-TR"/>
        </a:p>
      </dgm:t>
    </dgm:pt>
    <dgm:pt modelId="{8D0D5B50-72CD-41FF-982E-7DC53447ADF5}">
      <dgm:prSet phldrT="[Metin]"/>
      <dgm:spPr/>
      <dgm:t>
        <a:bodyPr/>
        <a:lstStyle/>
        <a:p>
          <a:r>
            <a:rPr lang="tr-TR" dirty="0"/>
            <a:t>ITKIB Devlet Yardımları</a:t>
          </a:r>
        </a:p>
      </dgm:t>
    </dgm:pt>
    <dgm:pt modelId="{7B87E861-449B-44D1-93E6-C5BB02ED1728}" type="parTrans" cxnId="{5A6AEA7A-3046-4D02-AE36-FEF185839D5D}">
      <dgm:prSet/>
      <dgm:spPr/>
      <dgm:t>
        <a:bodyPr/>
        <a:lstStyle/>
        <a:p>
          <a:endParaRPr lang="tr-TR"/>
        </a:p>
      </dgm:t>
    </dgm:pt>
    <dgm:pt modelId="{D5FBAC0E-0DB1-4922-BE6F-4598FA771986}" type="sibTrans" cxnId="{5A6AEA7A-3046-4D02-AE36-FEF185839D5D}">
      <dgm:prSet/>
      <dgm:spPr/>
      <dgm:t>
        <a:bodyPr/>
        <a:lstStyle/>
        <a:p>
          <a:endParaRPr lang="tr-TR"/>
        </a:p>
      </dgm:t>
    </dgm:pt>
    <dgm:pt modelId="{1EA27468-C8D4-4503-86D3-8ECAF08091C7}" type="pres">
      <dgm:prSet presAssocID="{C1B1D63A-B0A2-44C9-B156-2FA1F6A11AB3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53BE4632-8081-4CF4-BC82-8FBA5552CA81}" type="pres">
      <dgm:prSet presAssocID="{D099C99D-65EF-464C-9E25-22C13A6B14C4}" presName="chaos" presStyleCnt="0"/>
      <dgm:spPr/>
    </dgm:pt>
    <dgm:pt modelId="{25810123-F6EC-414A-8B60-EFE588881BB4}" type="pres">
      <dgm:prSet presAssocID="{D099C99D-65EF-464C-9E25-22C13A6B14C4}" presName="parTx1" presStyleLbl="revTx" presStyleIdx="0" presStyleCnt="4"/>
      <dgm:spPr/>
      <dgm:t>
        <a:bodyPr/>
        <a:lstStyle/>
        <a:p>
          <a:endParaRPr lang="tr-TR"/>
        </a:p>
      </dgm:t>
    </dgm:pt>
    <dgm:pt modelId="{0AB79DE6-C768-4D4A-BE6D-8F5CDA6455D9}" type="pres">
      <dgm:prSet presAssocID="{D099C99D-65EF-464C-9E25-22C13A6B14C4}" presName="desTx1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7AAD42-7BBE-4E62-9E5C-E0FDF6CA9564}" type="pres">
      <dgm:prSet presAssocID="{D099C99D-65EF-464C-9E25-22C13A6B14C4}" presName="c1" presStyleLbl="node1" presStyleIdx="0" presStyleCnt="19"/>
      <dgm:spPr/>
    </dgm:pt>
    <dgm:pt modelId="{7B235231-2A37-4B06-9F01-523080B3945E}" type="pres">
      <dgm:prSet presAssocID="{D099C99D-65EF-464C-9E25-22C13A6B14C4}" presName="c2" presStyleLbl="node1" presStyleIdx="1" presStyleCnt="19"/>
      <dgm:spPr/>
    </dgm:pt>
    <dgm:pt modelId="{9E0F4B09-4A8E-42FB-AA62-264FF977EB4C}" type="pres">
      <dgm:prSet presAssocID="{D099C99D-65EF-464C-9E25-22C13A6B14C4}" presName="c3" presStyleLbl="node1" presStyleIdx="2" presStyleCnt="19"/>
      <dgm:spPr/>
    </dgm:pt>
    <dgm:pt modelId="{96E08C8F-504B-49BA-AB31-F16843BCC28B}" type="pres">
      <dgm:prSet presAssocID="{D099C99D-65EF-464C-9E25-22C13A6B14C4}" presName="c4" presStyleLbl="node1" presStyleIdx="3" presStyleCnt="19"/>
      <dgm:spPr/>
    </dgm:pt>
    <dgm:pt modelId="{897102CE-B59F-48EF-95FB-F6662F8A4439}" type="pres">
      <dgm:prSet presAssocID="{D099C99D-65EF-464C-9E25-22C13A6B14C4}" presName="c5" presStyleLbl="node1" presStyleIdx="4" presStyleCnt="19"/>
      <dgm:spPr/>
    </dgm:pt>
    <dgm:pt modelId="{6D7995A7-710F-47B2-90AF-80BD4E6D77A6}" type="pres">
      <dgm:prSet presAssocID="{D099C99D-65EF-464C-9E25-22C13A6B14C4}" presName="c6" presStyleLbl="node1" presStyleIdx="5" presStyleCnt="19"/>
      <dgm:spPr/>
    </dgm:pt>
    <dgm:pt modelId="{4224543A-E040-4754-A44F-DB4693A5A10E}" type="pres">
      <dgm:prSet presAssocID="{D099C99D-65EF-464C-9E25-22C13A6B14C4}" presName="c7" presStyleLbl="node1" presStyleIdx="6" presStyleCnt="19"/>
      <dgm:spPr/>
    </dgm:pt>
    <dgm:pt modelId="{68443658-4F89-491A-B672-433CE3CEA566}" type="pres">
      <dgm:prSet presAssocID="{D099C99D-65EF-464C-9E25-22C13A6B14C4}" presName="c8" presStyleLbl="node1" presStyleIdx="7" presStyleCnt="19"/>
      <dgm:spPr/>
    </dgm:pt>
    <dgm:pt modelId="{A1DB1331-F666-4D73-B4E8-C7BC9A424B83}" type="pres">
      <dgm:prSet presAssocID="{D099C99D-65EF-464C-9E25-22C13A6B14C4}" presName="c9" presStyleLbl="node1" presStyleIdx="8" presStyleCnt="19"/>
      <dgm:spPr/>
    </dgm:pt>
    <dgm:pt modelId="{9BDF3E30-83A3-47CD-8DB5-22D53A4C5039}" type="pres">
      <dgm:prSet presAssocID="{D099C99D-65EF-464C-9E25-22C13A6B14C4}" presName="c10" presStyleLbl="node1" presStyleIdx="9" presStyleCnt="19"/>
      <dgm:spPr/>
    </dgm:pt>
    <dgm:pt modelId="{4796FF93-7EE8-4840-B0FE-7E055B42D6E1}" type="pres">
      <dgm:prSet presAssocID="{D099C99D-65EF-464C-9E25-22C13A6B14C4}" presName="c11" presStyleLbl="node1" presStyleIdx="10" presStyleCnt="19"/>
      <dgm:spPr/>
    </dgm:pt>
    <dgm:pt modelId="{4C6EF836-D80E-4747-B917-B8B5F3BBC7B2}" type="pres">
      <dgm:prSet presAssocID="{D099C99D-65EF-464C-9E25-22C13A6B14C4}" presName="c12" presStyleLbl="node1" presStyleIdx="11" presStyleCnt="19"/>
      <dgm:spPr/>
    </dgm:pt>
    <dgm:pt modelId="{C1EC8C95-EE02-4AEA-A05B-63519DCB6A6A}" type="pres">
      <dgm:prSet presAssocID="{D099C99D-65EF-464C-9E25-22C13A6B14C4}" presName="c13" presStyleLbl="node1" presStyleIdx="12" presStyleCnt="19"/>
      <dgm:spPr/>
    </dgm:pt>
    <dgm:pt modelId="{FC5C4501-EAF5-4A6C-812B-A4DE65D74FFF}" type="pres">
      <dgm:prSet presAssocID="{D099C99D-65EF-464C-9E25-22C13A6B14C4}" presName="c14" presStyleLbl="node1" presStyleIdx="13" presStyleCnt="19"/>
      <dgm:spPr/>
    </dgm:pt>
    <dgm:pt modelId="{7A45BAA2-0C66-4977-8969-904FBE5FA734}" type="pres">
      <dgm:prSet presAssocID="{D099C99D-65EF-464C-9E25-22C13A6B14C4}" presName="c15" presStyleLbl="node1" presStyleIdx="14" presStyleCnt="19"/>
      <dgm:spPr/>
    </dgm:pt>
    <dgm:pt modelId="{07C6F359-36D9-41C1-8EE4-21C18DBB0346}" type="pres">
      <dgm:prSet presAssocID="{D099C99D-65EF-464C-9E25-22C13A6B14C4}" presName="c16" presStyleLbl="node1" presStyleIdx="15" presStyleCnt="19"/>
      <dgm:spPr/>
    </dgm:pt>
    <dgm:pt modelId="{9CDC00B0-EBF9-4A6A-9EF5-D0D1B949C21F}" type="pres">
      <dgm:prSet presAssocID="{D099C99D-65EF-464C-9E25-22C13A6B14C4}" presName="c17" presStyleLbl="node1" presStyleIdx="16" presStyleCnt="19"/>
      <dgm:spPr/>
    </dgm:pt>
    <dgm:pt modelId="{AB6DF871-E238-4D09-ACBF-073F6A74D1C8}" type="pres">
      <dgm:prSet presAssocID="{D099C99D-65EF-464C-9E25-22C13A6B14C4}" presName="c18" presStyleLbl="node1" presStyleIdx="17" presStyleCnt="19"/>
      <dgm:spPr/>
    </dgm:pt>
    <dgm:pt modelId="{66C22936-683F-4FED-B77D-64FE3A60765E}" type="pres">
      <dgm:prSet presAssocID="{37197ECD-7C79-44F3-997C-6A0B25DE8935}" presName="chevronComposite1" presStyleCnt="0"/>
      <dgm:spPr/>
    </dgm:pt>
    <dgm:pt modelId="{DC3C19D6-A010-4D9E-B3BE-BE4290B5EA66}" type="pres">
      <dgm:prSet presAssocID="{37197ECD-7C79-44F3-997C-6A0B25DE8935}" presName="chevron1" presStyleLbl="sibTrans2D1" presStyleIdx="0" presStyleCnt="2"/>
      <dgm:spPr/>
    </dgm:pt>
    <dgm:pt modelId="{9591F2C5-8315-405D-B21D-76E68BB3475E}" type="pres">
      <dgm:prSet presAssocID="{37197ECD-7C79-44F3-997C-6A0B25DE8935}" presName="spChevron1" presStyleCnt="0"/>
      <dgm:spPr/>
    </dgm:pt>
    <dgm:pt modelId="{7568A188-4BE7-41EB-B23B-1B0D04260075}" type="pres">
      <dgm:prSet presAssocID="{04E17D69-D653-4AA6-94B6-2E10D2FB2C06}" presName="middle" presStyleCnt="0"/>
      <dgm:spPr/>
    </dgm:pt>
    <dgm:pt modelId="{343E01CB-581C-42BB-A118-B3A06CDF4865}" type="pres">
      <dgm:prSet presAssocID="{04E17D69-D653-4AA6-94B6-2E10D2FB2C06}" presName="parTxMid" presStyleLbl="revTx" presStyleIdx="2" presStyleCnt="4"/>
      <dgm:spPr/>
      <dgm:t>
        <a:bodyPr/>
        <a:lstStyle/>
        <a:p>
          <a:endParaRPr lang="tr-TR"/>
        </a:p>
      </dgm:t>
    </dgm:pt>
    <dgm:pt modelId="{084C788C-B51D-45A6-A0B1-58D24C170392}" type="pres">
      <dgm:prSet presAssocID="{04E17D69-D653-4AA6-94B6-2E10D2FB2C06}" presName="desTxMi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3019E40-F21D-488D-A28B-37D891F9E8B2}" type="pres">
      <dgm:prSet presAssocID="{04E17D69-D653-4AA6-94B6-2E10D2FB2C06}" presName="spMid" presStyleCnt="0"/>
      <dgm:spPr/>
    </dgm:pt>
    <dgm:pt modelId="{D0AD347E-418F-420C-BB09-D7FC29D5F81E}" type="pres">
      <dgm:prSet presAssocID="{1445D32C-1732-4E29-8644-9325B094F004}" presName="chevronComposite1" presStyleCnt="0"/>
      <dgm:spPr/>
    </dgm:pt>
    <dgm:pt modelId="{7C1808BC-27F7-492E-BED2-BE4F2004B30E}" type="pres">
      <dgm:prSet presAssocID="{1445D32C-1732-4E29-8644-9325B094F004}" presName="chevron1" presStyleLbl="sibTrans2D1" presStyleIdx="1" presStyleCnt="2"/>
      <dgm:spPr/>
    </dgm:pt>
    <dgm:pt modelId="{DBD9A1AE-434C-4EDE-A7DD-883BC1BFB61B}" type="pres">
      <dgm:prSet presAssocID="{1445D32C-1732-4E29-8644-9325B094F004}" presName="spChevron1" presStyleCnt="0"/>
      <dgm:spPr/>
    </dgm:pt>
    <dgm:pt modelId="{77300327-3671-4707-960D-665D0F9BA332}" type="pres">
      <dgm:prSet presAssocID="{8D0D5B50-72CD-41FF-982E-7DC53447ADF5}" presName="last" presStyleCnt="0"/>
      <dgm:spPr/>
    </dgm:pt>
    <dgm:pt modelId="{9C47CBAD-438C-4B47-9747-55CC15F9EB6C}" type="pres">
      <dgm:prSet presAssocID="{8D0D5B50-72CD-41FF-982E-7DC53447ADF5}" presName="circleTx" presStyleLbl="node1" presStyleIdx="18" presStyleCnt="19"/>
      <dgm:spPr/>
      <dgm:t>
        <a:bodyPr/>
        <a:lstStyle/>
        <a:p>
          <a:endParaRPr lang="tr-TR"/>
        </a:p>
      </dgm:t>
    </dgm:pt>
    <dgm:pt modelId="{2782B29E-EE90-40C6-BE91-1CF7E683EE0E}" type="pres">
      <dgm:prSet presAssocID="{8D0D5B50-72CD-41FF-982E-7DC53447ADF5}" presName="spN" presStyleCnt="0"/>
      <dgm:spPr/>
    </dgm:pt>
  </dgm:ptLst>
  <dgm:cxnLst>
    <dgm:cxn modelId="{C44D8743-9C7C-4F34-AB21-A88757C7E9CA}" type="presOf" srcId="{C1B1D63A-B0A2-44C9-B156-2FA1F6A11AB3}" destId="{1EA27468-C8D4-4503-86D3-8ECAF08091C7}" srcOrd="0" destOrd="0" presId="urn:microsoft.com/office/officeart/2009/3/layout/RandomtoResultProcess"/>
    <dgm:cxn modelId="{ACCFA39E-E60C-4CFF-878F-E7B21E967C47}" srcId="{D099C99D-65EF-464C-9E25-22C13A6B14C4}" destId="{41CDDFEF-37B4-4EAA-9FCB-53F6D2D060FA}" srcOrd="1" destOrd="0" parTransId="{04B3A7C0-A0B5-4A73-A4FA-70AE08CFE854}" sibTransId="{A6444F03-7C02-4490-9DA5-78F73BC3E75F}"/>
    <dgm:cxn modelId="{72014C4F-4874-4371-B4A0-F888B97EEBE4}" srcId="{C1B1D63A-B0A2-44C9-B156-2FA1F6A11AB3}" destId="{04E17D69-D653-4AA6-94B6-2E10D2FB2C06}" srcOrd="1" destOrd="0" parTransId="{0D91DA21-B550-431A-99ED-64A11FE2CF9D}" sibTransId="{1445D32C-1732-4E29-8644-9325B094F004}"/>
    <dgm:cxn modelId="{9B0F21DB-1ED1-4892-AC08-D539AAA29658}" srcId="{04E17D69-D653-4AA6-94B6-2E10D2FB2C06}" destId="{52B24E12-6F0B-4FB9-9946-5B978461E880}" srcOrd="1" destOrd="0" parTransId="{D569E53E-6BEA-48A6-93F0-956FAD57537D}" sibTransId="{6A0C18C9-EFD5-470F-B9EB-98D0D6F9D157}"/>
    <dgm:cxn modelId="{1FF67CB4-DAC9-4C22-8B8D-BF8E53D3F6DD}" type="presOf" srcId="{04E17D69-D653-4AA6-94B6-2E10D2FB2C06}" destId="{343E01CB-581C-42BB-A118-B3A06CDF4865}" srcOrd="0" destOrd="0" presId="urn:microsoft.com/office/officeart/2009/3/layout/RandomtoResultProcess"/>
    <dgm:cxn modelId="{236B942E-4850-46C3-9E74-1C4F38C6AEA2}" srcId="{C1B1D63A-B0A2-44C9-B156-2FA1F6A11AB3}" destId="{D099C99D-65EF-464C-9E25-22C13A6B14C4}" srcOrd="0" destOrd="0" parTransId="{F31FFC26-E4E0-49A4-AFFE-CA30836B9248}" sibTransId="{37197ECD-7C79-44F3-997C-6A0B25DE8935}"/>
    <dgm:cxn modelId="{5A6AEA7A-3046-4D02-AE36-FEF185839D5D}" srcId="{C1B1D63A-B0A2-44C9-B156-2FA1F6A11AB3}" destId="{8D0D5B50-72CD-41FF-982E-7DC53447ADF5}" srcOrd="2" destOrd="0" parTransId="{7B87E861-449B-44D1-93E6-C5BB02ED1728}" sibTransId="{D5FBAC0E-0DB1-4922-BE6F-4598FA771986}"/>
    <dgm:cxn modelId="{90665BF1-92D9-4E8D-B280-70AF09C05124}" srcId="{D099C99D-65EF-464C-9E25-22C13A6B14C4}" destId="{57F5D9BB-164B-4245-98C0-ED13C9629BC0}" srcOrd="0" destOrd="0" parTransId="{D62F9319-F5FB-4031-BA8F-F3572475C767}" sibTransId="{CE66B312-08C3-4E40-BFBE-F3B99102DECF}"/>
    <dgm:cxn modelId="{BF68518D-AE7D-46D7-91E1-F27217603F2F}" srcId="{04E17D69-D653-4AA6-94B6-2E10D2FB2C06}" destId="{EAA76500-F3F5-40E3-951B-13270927CC5D}" srcOrd="0" destOrd="0" parTransId="{C7A1C2CE-C455-4281-BECE-41F73A8832EA}" sibTransId="{14884459-0719-4096-962B-097F584768FE}"/>
    <dgm:cxn modelId="{D94FAC32-1529-446B-8B09-F07889D2BA56}" type="presOf" srcId="{D099C99D-65EF-464C-9E25-22C13A6B14C4}" destId="{25810123-F6EC-414A-8B60-EFE588881BB4}" srcOrd="0" destOrd="0" presId="urn:microsoft.com/office/officeart/2009/3/layout/RandomtoResultProcess"/>
    <dgm:cxn modelId="{91F1A808-D392-4F68-AFB6-34843DC409CA}" type="presOf" srcId="{52B24E12-6F0B-4FB9-9946-5B978461E880}" destId="{084C788C-B51D-45A6-A0B1-58D24C170392}" srcOrd="0" destOrd="1" presId="urn:microsoft.com/office/officeart/2009/3/layout/RandomtoResultProcess"/>
    <dgm:cxn modelId="{BA748017-386B-4866-AC6A-0F25A031D5D8}" type="presOf" srcId="{41CDDFEF-37B4-4EAA-9FCB-53F6D2D060FA}" destId="{0AB79DE6-C768-4D4A-BE6D-8F5CDA6455D9}" srcOrd="0" destOrd="1" presId="urn:microsoft.com/office/officeart/2009/3/layout/RandomtoResultProcess"/>
    <dgm:cxn modelId="{EF02FEB5-FB22-47A6-B046-D7D71DFAA44A}" type="presOf" srcId="{57F5D9BB-164B-4245-98C0-ED13C9629BC0}" destId="{0AB79DE6-C768-4D4A-BE6D-8F5CDA6455D9}" srcOrd="0" destOrd="0" presId="urn:microsoft.com/office/officeart/2009/3/layout/RandomtoResultProcess"/>
    <dgm:cxn modelId="{98020BC9-9594-465F-8F3D-3C7B38C3947E}" type="presOf" srcId="{EAA76500-F3F5-40E3-951B-13270927CC5D}" destId="{084C788C-B51D-45A6-A0B1-58D24C170392}" srcOrd="0" destOrd="0" presId="urn:microsoft.com/office/officeart/2009/3/layout/RandomtoResultProcess"/>
    <dgm:cxn modelId="{7E582B0E-4EAA-4B80-B345-018736D2C039}" type="presOf" srcId="{8D0D5B50-72CD-41FF-982E-7DC53447ADF5}" destId="{9C47CBAD-438C-4B47-9747-55CC15F9EB6C}" srcOrd="0" destOrd="0" presId="urn:microsoft.com/office/officeart/2009/3/layout/RandomtoResultProcess"/>
    <dgm:cxn modelId="{399CE161-EA13-4772-831F-298F494367D4}" type="presParOf" srcId="{1EA27468-C8D4-4503-86D3-8ECAF08091C7}" destId="{53BE4632-8081-4CF4-BC82-8FBA5552CA81}" srcOrd="0" destOrd="0" presId="urn:microsoft.com/office/officeart/2009/3/layout/RandomtoResultProcess"/>
    <dgm:cxn modelId="{5DFB961E-13D8-4126-AACE-48B4E2491B16}" type="presParOf" srcId="{53BE4632-8081-4CF4-BC82-8FBA5552CA81}" destId="{25810123-F6EC-414A-8B60-EFE588881BB4}" srcOrd="0" destOrd="0" presId="urn:microsoft.com/office/officeart/2009/3/layout/RandomtoResultProcess"/>
    <dgm:cxn modelId="{DA314A21-5A70-4D24-8553-6F161BEEAABA}" type="presParOf" srcId="{53BE4632-8081-4CF4-BC82-8FBA5552CA81}" destId="{0AB79DE6-C768-4D4A-BE6D-8F5CDA6455D9}" srcOrd="1" destOrd="0" presId="urn:microsoft.com/office/officeart/2009/3/layout/RandomtoResultProcess"/>
    <dgm:cxn modelId="{B54862F0-E26C-451B-AFC7-9C6AA3D2007F}" type="presParOf" srcId="{53BE4632-8081-4CF4-BC82-8FBA5552CA81}" destId="{C97AAD42-7BBE-4E62-9E5C-E0FDF6CA9564}" srcOrd="2" destOrd="0" presId="urn:microsoft.com/office/officeart/2009/3/layout/RandomtoResultProcess"/>
    <dgm:cxn modelId="{F07AFEC6-42E9-4F31-94D7-F3DB9D692378}" type="presParOf" srcId="{53BE4632-8081-4CF4-BC82-8FBA5552CA81}" destId="{7B235231-2A37-4B06-9F01-523080B3945E}" srcOrd="3" destOrd="0" presId="urn:microsoft.com/office/officeart/2009/3/layout/RandomtoResultProcess"/>
    <dgm:cxn modelId="{2D986436-CF9E-4D7B-9594-D0A144965877}" type="presParOf" srcId="{53BE4632-8081-4CF4-BC82-8FBA5552CA81}" destId="{9E0F4B09-4A8E-42FB-AA62-264FF977EB4C}" srcOrd="4" destOrd="0" presId="urn:microsoft.com/office/officeart/2009/3/layout/RandomtoResultProcess"/>
    <dgm:cxn modelId="{77E7A013-66E9-453B-A361-A07A69BFDD87}" type="presParOf" srcId="{53BE4632-8081-4CF4-BC82-8FBA5552CA81}" destId="{96E08C8F-504B-49BA-AB31-F16843BCC28B}" srcOrd="5" destOrd="0" presId="urn:microsoft.com/office/officeart/2009/3/layout/RandomtoResultProcess"/>
    <dgm:cxn modelId="{2038FB99-55B5-4CB5-A095-11F7A69F4AA4}" type="presParOf" srcId="{53BE4632-8081-4CF4-BC82-8FBA5552CA81}" destId="{897102CE-B59F-48EF-95FB-F6662F8A4439}" srcOrd="6" destOrd="0" presId="urn:microsoft.com/office/officeart/2009/3/layout/RandomtoResultProcess"/>
    <dgm:cxn modelId="{2B51FADE-3233-449C-B8DF-47E12C79F99F}" type="presParOf" srcId="{53BE4632-8081-4CF4-BC82-8FBA5552CA81}" destId="{6D7995A7-710F-47B2-90AF-80BD4E6D77A6}" srcOrd="7" destOrd="0" presId="urn:microsoft.com/office/officeart/2009/3/layout/RandomtoResultProcess"/>
    <dgm:cxn modelId="{8CEBEE3A-242F-463A-9AE5-50B756D7FB3A}" type="presParOf" srcId="{53BE4632-8081-4CF4-BC82-8FBA5552CA81}" destId="{4224543A-E040-4754-A44F-DB4693A5A10E}" srcOrd="8" destOrd="0" presId="urn:microsoft.com/office/officeart/2009/3/layout/RandomtoResultProcess"/>
    <dgm:cxn modelId="{C4E7B62D-E2FC-48AC-AA31-555C97E2EF95}" type="presParOf" srcId="{53BE4632-8081-4CF4-BC82-8FBA5552CA81}" destId="{68443658-4F89-491A-B672-433CE3CEA566}" srcOrd="9" destOrd="0" presId="urn:microsoft.com/office/officeart/2009/3/layout/RandomtoResultProcess"/>
    <dgm:cxn modelId="{9028F18A-CC97-481A-ACFE-C3FDEF364BDC}" type="presParOf" srcId="{53BE4632-8081-4CF4-BC82-8FBA5552CA81}" destId="{A1DB1331-F666-4D73-B4E8-C7BC9A424B83}" srcOrd="10" destOrd="0" presId="urn:microsoft.com/office/officeart/2009/3/layout/RandomtoResultProcess"/>
    <dgm:cxn modelId="{792CBCD6-ED18-4A5D-81A5-E8FA0126D1D6}" type="presParOf" srcId="{53BE4632-8081-4CF4-BC82-8FBA5552CA81}" destId="{9BDF3E30-83A3-47CD-8DB5-22D53A4C5039}" srcOrd="11" destOrd="0" presId="urn:microsoft.com/office/officeart/2009/3/layout/RandomtoResultProcess"/>
    <dgm:cxn modelId="{DB27BE05-23E4-4908-9E35-08270A92D429}" type="presParOf" srcId="{53BE4632-8081-4CF4-BC82-8FBA5552CA81}" destId="{4796FF93-7EE8-4840-B0FE-7E055B42D6E1}" srcOrd="12" destOrd="0" presId="urn:microsoft.com/office/officeart/2009/3/layout/RandomtoResultProcess"/>
    <dgm:cxn modelId="{AEAD98F5-2AC5-4313-B1FE-ED2DA6F36FAC}" type="presParOf" srcId="{53BE4632-8081-4CF4-BC82-8FBA5552CA81}" destId="{4C6EF836-D80E-4747-B917-B8B5F3BBC7B2}" srcOrd="13" destOrd="0" presId="urn:microsoft.com/office/officeart/2009/3/layout/RandomtoResultProcess"/>
    <dgm:cxn modelId="{D39575D4-61C9-42EB-B2FD-CA600DBE93C5}" type="presParOf" srcId="{53BE4632-8081-4CF4-BC82-8FBA5552CA81}" destId="{C1EC8C95-EE02-4AEA-A05B-63519DCB6A6A}" srcOrd="14" destOrd="0" presId="urn:microsoft.com/office/officeart/2009/3/layout/RandomtoResultProcess"/>
    <dgm:cxn modelId="{2D54A196-E687-4DA2-AA66-F1667E38A85A}" type="presParOf" srcId="{53BE4632-8081-4CF4-BC82-8FBA5552CA81}" destId="{FC5C4501-EAF5-4A6C-812B-A4DE65D74FFF}" srcOrd="15" destOrd="0" presId="urn:microsoft.com/office/officeart/2009/3/layout/RandomtoResultProcess"/>
    <dgm:cxn modelId="{6ADCBAF9-CB9A-4537-B5DC-1CC399172C63}" type="presParOf" srcId="{53BE4632-8081-4CF4-BC82-8FBA5552CA81}" destId="{7A45BAA2-0C66-4977-8969-904FBE5FA734}" srcOrd="16" destOrd="0" presId="urn:microsoft.com/office/officeart/2009/3/layout/RandomtoResultProcess"/>
    <dgm:cxn modelId="{1794C514-64C3-449C-A223-D416A0E14763}" type="presParOf" srcId="{53BE4632-8081-4CF4-BC82-8FBA5552CA81}" destId="{07C6F359-36D9-41C1-8EE4-21C18DBB0346}" srcOrd="17" destOrd="0" presId="urn:microsoft.com/office/officeart/2009/3/layout/RandomtoResultProcess"/>
    <dgm:cxn modelId="{B5A85C76-2652-4464-A5F5-8F0063291385}" type="presParOf" srcId="{53BE4632-8081-4CF4-BC82-8FBA5552CA81}" destId="{9CDC00B0-EBF9-4A6A-9EF5-D0D1B949C21F}" srcOrd="18" destOrd="0" presId="urn:microsoft.com/office/officeart/2009/3/layout/RandomtoResultProcess"/>
    <dgm:cxn modelId="{9865283D-B403-4E1A-AAE0-AB4BD9E7EB84}" type="presParOf" srcId="{53BE4632-8081-4CF4-BC82-8FBA5552CA81}" destId="{AB6DF871-E238-4D09-ACBF-073F6A74D1C8}" srcOrd="19" destOrd="0" presId="urn:microsoft.com/office/officeart/2009/3/layout/RandomtoResultProcess"/>
    <dgm:cxn modelId="{707955EE-1D0A-42EE-9E0B-1B533AF4950B}" type="presParOf" srcId="{1EA27468-C8D4-4503-86D3-8ECAF08091C7}" destId="{66C22936-683F-4FED-B77D-64FE3A60765E}" srcOrd="1" destOrd="0" presId="urn:microsoft.com/office/officeart/2009/3/layout/RandomtoResultProcess"/>
    <dgm:cxn modelId="{B2D5CF01-040A-402D-94A5-834A614019AE}" type="presParOf" srcId="{66C22936-683F-4FED-B77D-64FE3A60765E}" destId="{DC3C19D6-A010-4D9E-B3BE-BE4290B5EA66}" srcOrd="0" destOrd="0" presId="urn:microsoft.com/office/officeart/2009/3/layout/RandomtoResultProcess"/>
    <dgm:cxn modelId="{0D33CABE-FEDE-482E-BA91-DD34935A7438}" type="presParOf" srcId="{66C22936-683F-4FED-B77D-64FE3A60765E}" destId="{9591F2C5-8315-405D-B21D-76E68BB3475E}" srcOrd="1" destOrd="0" presId="urn:microsoft.com/office/officeart/2009/3/layout/RandomtoResultProcess"/>
    <dgm:cxn modelId="{D582BF18-8F3F-4DC2-AFA8-E976DB8A854B}" type="presParOf" srcId="{1EA27468-C8D4-4503-86D3-8ECAF08091C7}" destId="{7568A188-4BE7-41EB-B23B-1B0D04260075}" srcOrd="2" destOrd="0" presId="urn:microsoft.com/office/officeart/2009/3/layout/RandomtoResultProcess"/>
    <dgm:cxn modelId="{5E08BD2B-9569-4754-A86A-08A0BF891D82}" type="presParOf" srcId="{7568A188-4BE7-41EB-B23B-1B0D04260075}" destId="{343E01CB-581C-42BB-A118-B3A06CDF4865}" srcOrd="0" destOrd="0" presId="urn:microsoft.com/office/officeart/2009/3/layout/RandomtoResultProcess"/>
    <dgm:cxn modelId="{FEDDBCE7-A39A-46C1-8177-926D74182AEB}" type="presParOf" srcId="{7568A188-4BE7-41EB-B23B-1B0D04260075}" destId="{084C788C-B51D-45A6-A0B1-58D24C170392}" srcOrd="1" destOrd="0" presId="urn:microsoft.com/office/officeart/2009/3/layout/RandomtoResultProcess"/>
    <dgm:cxn modelId="{ECE59978-87F3-4BC5-8544-20369D72AF54}" type="presParOf" srcId="{7568A188-4BE7-41EB-B23B-1B0D04260075}" destId="{23019E40-F21D-488D-A28B-37D891F9E8B2}" srcOrd="2" destOrd="0" presId="urn:microsoft.com/office/officeart/2009/3/layout/RandomtoResultProcess"/>
    <dgm:cxn modelId="{2DA43301-0D1A-4619-8A68-CA04C575EB3C}" type="presParOf" srcId="{1EA27468-C8D4-4503-86D3-8ECAF08091C7}" destId="{D0AD347E-418F-420C-BB09-D7FC29D5F81E}" srcOrd="3" destOrd="0" presId="urn:microsoft.com/office/officeart/2009/3/layout/RandomtoResultProcess"/>
    <dgm:cxn modelId="{FA994A74-5B2A-4352-919E-28CF5BF58793}" type="presParOf" srcId="{D0AD347E-418F-420C-BB09-D7FC29D5F81E}" destId="{7C1808BC-27F7-492E-BED2-BE4F2004B30E}" srcOrd="0" destOrd="0" presId="urn:microsoft.com/office/officeart/2009/3/layout/RandomtoResultProcess"/>
    <dgm:cxn modelId="{C6CBF216-F59C-4D42-9BDA-DF594F51F82E}" type="presParOf" srcId="{D0AD347E-418F-420C-BB09-D7FC29D5F81E}" destId="{DBD9A1AE-434C-4EDE-A7DD-883BC1BFB61B}" srcOrd="1" destOrd="0" presId="urn:microsoft.com/office/officeart/2009/3/layout/RandomtoResultProcess"/>
    <dgm:cxn modelId="{83E1E175-F3CD-4F87-B0CF-A81C740A1C95}" type="presParOf" srcId="{1EA27468-C8D4-4503-86D3-8ECAF08091C7}" destId="{77300327-3671-4707-960D-665D0F9BA332}" srcOrd="4" destOrd="0" presId="urn:microsoft.com/office/officeart/2009/3/layout/RandomtoResultProcess"/>
    <dgm:cxn modelId="{1C606DA3-99E9-40F9-89BA-68F1A9D99DEE}" type="presParOf" srcId="{77300327-3671-4707-960D-665D0F9BA332}" destId="{9C47CBAD-438C-4B47-9747-55CC15F9EB6C}" srcOrd="0" destOrd="0" presId="urn:microsoft.com/office/officeart/2009/3/layout/RandomtoResultProcess"/>
    <dgm:cxn modelId="{9229B501-976B-423D-AE80-90D33B8E3F60}" type="presParOf" srcId="{77300327-3671-4707-960D-665D0F9BA332}" destId="{2782B29E-EE90-40C6-BE91-1CF7E683EE0E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0611E-6E10-4D73-821A-20859BD092D6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8FE3B-00E1-4A7D-B5F3-BBD728B7D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51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Eylül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6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Eylül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7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Eylül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64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Eylül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5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r>
              <a:rPr lang="tr-TR"/>
              <a:t>Eylül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4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Eylül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1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Eylül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7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Eylül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4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Eylül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94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Eylül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4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Eylül 2018</a:t>
            </a:r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2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r>
              <a:rPr lang="tr-TR"/>
              <a:t>Eylül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/>
              <a:t>İTKİB, DEVLET YARDIMLARI ŞUBESİ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5C07431-DFFA-4611-B1EE-24CC337BE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7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kib.org.tr/" TargetMode="External"/><Relationship Id="rId2" Type="http://schemas.openxmlformats.org/officeDocument/2006/relationships/hyperlink" Target="http://portal.itkib.org.t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kib.org.tr/" TargetMode="External"/><Relationship Id="rId2" Type="http://schemas.openxmlformats.org/officeDocument/2006/relationships/hyperlink" Target="mailto:devyardim@itkib.org.t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8797CAA-076F-408B-8A92-A00BC06A15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Yurtiçi Fuar için devlet destekleri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C0EBBF7F-F930-4B23-AF6B-A657186D4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0513" y="4981788"/>
            <a:ext cx="8556752" cy="1069848"/>
          </a:xfrm>
        </p:spPr>
        <p:txBody>
          <a:bodyPr>
            <a:normAutofit/>
          </a:bodyPr>
          <a:lstStyle/>
          <a:p>
            <a:r>
              <a:rPr lang="tr-TR" sz="3600" b="1" dirty="0"/>
              <a:t>İTKİB, DEVLET YARDIMLARI ŞUBESİ</a:t>
            </a:r>
          </a:p>
        </p:txBody>
      </p:sp>
    </p:spTree>
    <p:extLst>
      <p:ext uri="{BB962C8B-B14F-4D97-AF65-F5344CB8AC3E}">
        <p14:creationId xmlns:p14="http://schemas.microsoft.com/office/powerpoint/2010/main" val="98271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Bunları biliyor musunuz ? 	</a:t>
            </a:r>
            <a:endParaRPr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/>
              <a:t>Nisan 2019</a:t>
            </a:r>
            <a:endParaRPr lang="en-US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>
          <a:xfrm>
            <a:off x="1069848" y="1938867"/>
            <a:ext cx="9801352" cy="423333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 Başvurular yalnız e-imzalı belgelerle KEP üzerinden kabul edilmektedir. (21 Haziran 2018 tarihinden itibaren)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>
                <a:solidFill>
                  <a:schemeClr val="accent1"/>
                </a:solidFill>
              </a:rPr>
              <a:t> Eylül 2018 itibariyle e-imza ve Kep gönderimini kolaylaştıran bir sistem (</a:t>
            </a:r>
            <a:r>
              <a:rPr lang="tr-TR" sz="2400" dirty="0" err="1">
                <a:solidFill>
                  <a:schemeClr val="accent1"/>
                </a:solidFill>
              </a:rPr>
              <a:t>Kepport</a:t>
            </a:r>
            <a:r>
              <a:rPr lang="tr-TR" sz="2400" dirty="0">
                <a:solidFill>
                  <a:schemeClr val="accent1"/>
                </a:solidFill>
              </a:rPr>
              <a:t>) üyelerimizin ücretsiz kullanımına açılmıştır. </a:t>
            </a:r>
            <a:endParaRPr lang="tr-TR" sz="2400" dirty="0">
              <a:solidFill>
                <a:schemeClr val="accent1"/>
              </a:solidFill>
              <a:hlinkClick r:id="rId2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 </a:t>
            </a:r>
            <a:r>
              <a:rPr lang="tr-TR" sz="2400" dirty="0">
                <a:solidFill>
                  <a:srgbClr val="0070C0"/>
                </a:solidFill>
                <a:hlinkClick r:id="rId3"/>
              </a:rPr>
              <a:t>http://www.itkib.org.tr</a:t>
            </a:r>
            <a:r>
              <a:rPr lang="tr-TR" sz="2400" dirty="0">
                <a:solidFill>
                  <a:srgbClr val="0070C0"/>
                </a:solidFill>
              </a:rPr>
              <a:t> </a:t>
            </a:r>
            <a:r>
              <a:rPr lang="tr-TR" sz="2400" dirty="0"/>
              <a:t>adresinden tüm destek dosyalarının durumları ve ayrıntıları </a:t>
            </a:r>
            <a:r>
              <a:rPr lang="tr-TR" sz="2400" b="1" dirty="0"/>
              <a:t>anlık</a:t>
            </a:r>
            <a:r>
              <a:rPr lang="tr-TR" sz="2400" dirty="0"/>
              <a:t> olarak sorgulanabilmekte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 Dosyanın inceleme aşamasındaki her değişim sonrası yeni durum bilgisi firmalara </a:t>
            </a:r>
            <a:r>
              <a:rPr lang="tr-TR" sz="2400" dirty="0" err="1"/>
              <a:t>e-posta</a:t>
            </a:r>
            <a:r>
              <a:rPr lang="tr-TR" sz="2400" dirty="0"/>
              <a:t> ile gönderilmekte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 Her hafta tahakkuk işlemi tamamlanan firmalara </a:t>
            </a:r>
            <a:r>
              <a:rPr lang="tr-TR" sz="2400" b="1" dirty="0"/>
              <a:t>e-posta </a:t>
            </a:r>
            <a:r>
              <a:rPr lang="tr-TR" sz="2400" dirty="0"/>
              <a:t>ile dosya ve hak ediş tutarları hakkında </a:t>
            </a:r>
            <a:r>
              <a:rPr lang="tr-TR" sz="2400" b="1" dirty="0"/>
              <a:t>bilgi</a:t>
            </a:r>
            <a:r>
              <a:rPr lang="tr-TR" sz="2400" dirty="0"/>
              <a:t> mesajları gönderilmekte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sz="2400" dirty="0"/>
              <a:t> Eksiği olmayan tam dosyalar </a:t>
            </a:r>
            <a:r>
              <a:rPr lang="tr-TR" sz="2400" b="1" dirty="0"/>
              <a:t>öncelikli</a:t>
            </a:r>
            <a:r>
              <a:rPr lang="tr-TR" sz="2400" dirty="0"/>
              <a:t> olarak işleme alınmakta</a:t>
            </a:r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xmlns="" id="{8CC16B24-A811-40CE-A36D-7CC788D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81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4066C89-42FB-4624-9AFE-3A31B36491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Unvan 1">
            <a:extLst>
              <a:ext uri="{FF2B5EF4-FFF2-40B4-BE49-F238E27FC236}">
                <a16:creationId xmlns:a16="http://schemas.microsoft.com/office/drawing/2014/main" xmlns="" id="{115B3A29-14FA-44A3-B173-5D6F28098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tr-TR" sz="4800">
                <a:solidFill>
                  <a:srgbClr val="FFFFFF"/>
                </a:solidFill>
              </a:rPr>
              <a:t>Devlet yardımları şubesi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7248ED0-2A28-4CE0-B08C-C12F830B0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b="1" dirty="0"/>
              <a:t>2018 yılında;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 8.000 den fazla dosya sonuçlandırdı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 200 milyon TL’den fazla destek ödemesi gerçekleştirdi</a:t>
            </a:r>
          </a:p>
          <a:p>
            <a:pPr>
              <a:buFont typeface="Wingdings" panose="05000000000000000000" pitchFamily="2" charset="2"/>
              <a:buChar char="ü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Gelen dosya sayısı artıyor ( +%118 )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Sonuçlandırılan dosya sayısı artıyor ( +%60 )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 E-imza Kep zorunluluğu ile iyileşme hızı 2018 yılında azalmakta 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6AAAD5E0-AB85-4F59-8741-E3116106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37328" y="6272784"/>
            <a:ext cx="3273552" cy="365125"/>
          </a:xfrm>
          <a:effectLst/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tr-TR" dirty="0">
                <a:solidFill>
                  <a:srgbClr val="FFFFFF"/>
                </a:solidFill>
              </a:rPr>
              <a:t>Şubat 2019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6B4ABF5A-D0F2-446B-84CF-E6E0427C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92132" y="6365917"/>
            <a:ext cx="6327648" cy="365125"/>
          </a:xfrm>
        </p:spPr>
        <p:txBody>
          <a:bodyPr/>
          <a:lstStyle/>
          <a:p>
            <a:r>
              <a:rPr lang="en-US" dirty="0"/>
              <a:t>İTKİB, DEVLET YARDIMLARI ŞUBESİ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C115D4A-A8F2-4809-B32E-1FDE61A1C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13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Yurtiçi fuar</a:t>
            </a:r>
            <a:endParaRPr lang="en-US" dirty="0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/>
              <a:t>Nisan 2019</a:t>
            </a:r>
            <a:endParaRPr lang="en-US" dirty="0"/>
          </a:p>
        </p:txBody>
      </p:sp>
      <p:sp>
        <p:nvSpPr>
          <p:cNvPr id="7" name="Alt 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graphicFrame>
        <p:nvGraphicFramePr>
          <p:cNvPr id="9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405064"/>
              </p:ext>
            </p:extLst>
          </p:nvPr>
        </p:nvGraphicFramePr>
        <p:xfrm>
          <a:off x="812800" y="2165846"/>
          <a:ext cx="10498327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4189">
                  <a:extLst>
                    <a:ext uri="{9D8B030D-6E8A-4147-A177-3AD203B41FA5}">
                      <a16:colId xmlns:a16="http://schemas.microsoft.com/office/drawing/2014/main" xmlns="" val="2670859165"/>
                    </a:ext>
                  </a:extLst>
                </a:gridCol>
                <a:gridCol w="3620211">
                  <a:extLst>
                    <a:ext uri="{9D8B030D-6E8A-4147-A177-3AD203B41FA5}">
                      <a16:colId xmlns:a16="http://schemas.microsoft.com/office/drawing/2014/main" xmlns="" val="2875583301"/>
                    </a:ext>
                  </a:extLst>
                </a:gridCol>
                <a:gridCol w="1756032">
                  <a:extLst>
                    <a:ext uri="{9D8B030D-6E8A-4147-A177-3AD203B41FA5}">
                      <a16:colId xmlns:a16="http://schemas.microsoft.com/office/drawing/2014/main" xmlns="" val="227135766"/>
                    </a:ext>
                  </a:extLst>
                </a:gridCol>
                <a:gridCol w="1162857">
                  <a:extLst>
                    <a:ext uri="{9D8B030D-6E8A-4147-A177-3AD203B41FA5}">
                      <a16:colId xmlns:a16="http://schemas.microsoft.com/office/drawing/2014/main" xmlns="" val="1893092054"/>
                    </a:ext>
                  </a:extLst>
                </a:gridCol>
                <a:gridCol w="1585038">
                  <a:extLst>
                    <a:ext uri="{9D8B030D-6E8A-4147-A177-3AD203B41FA5}">
                      <a16:colId xmlns:a16="http://schemas.microsoft.com/office/drawing/2014/main" xmlns="" val="790071266"/>
                    </a:ext>
                  </a:extLst>
                </a:gridCol>
              </a:tblGrid>
              <a:tr h="564533">
                <a:tc>
                  <a:txBody>
                    <a:bodyPr/>
                    <a:lstStyle/>
                    <a:p>
                      <a:r>
                        <a:rPr lang="tr-TR" sz="1600" dirty="0"/>
                        <a:t>Destek Türü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Destek Konusu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Toplam Destek Üst Sınırı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Destek Oranı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Sınırlama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775760"/>
                  </a:ext>
                </a:extLst>
              </a:tr>
              <a:tr h="95331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/>
                        <a:t>Şirketler için </a:t>
                      </a:r>
                    </a:p>
                    <a:p>
                      <a:pPr algn="l"/>
                      <a:r>
                        <a:rPr lang="tr-TR" sz="1600" b="1" dirty="0"/>
                        <a:t>Fuar Katılım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aseline="0" dirty="0"/>
                        <a:t>Yer Kirası</a:t>
                      </a:r>
                    </a:p>
                    <a:p>
                      <a:r>
                        <a:rPr lang="tr-TR" sz="1600" baseline="0" dirty="0" err="1"/>
                        <a:t>Stand</a:t>
                      </a:r>
                      <a:r>
                        <a:rPr lang="tr-TR" sz="1600" baseline="0" dirty="0"/>
                        <a:t> Dekorasyonu,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dirty="0"/>
                    </a:p>
                    <a:p>
                      <a:pPr algn="ctr"/>
                      <a:r>
                        <a:rPr lang="tr-TR" sz="1600" b="1" dirty="0"/>
                        <a:t>38.000 TL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dirty="0"/>
                    </a:p>
                    <a:p>
                      <a:pPr algn="ctr"/>
                      <a:r>
                        <a:rPr lang="tr-TR" sz="1600" b="1" dirty="0"/>
                        <a:t>% 50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Bakanlıkça açıklanan listedeki fuarlar için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4798964"/>
                  </a:ext>
                </a:extLst>
              </a:tr>
              <a:tr h="1515324">
                <a:tc>
                  <a:txBody>
                    <a:bodyPr/>
                    <a:lstStyle/>
                    <a:p>
                      <a:endParaRPr lang="tr-TR" sz="1600" b="1" dirty="0"/>
                    </a:p>
                    <a:p>
                      <a:r>
                        <a:rPr lang="tr-TR" sz="1600" b="0" dirty="0"/>
                        <a:t>Organizatör için </a:t>
                      </a:r>
                    </a:p>
                    <a:p>
                      <a:r>
                        <a:rPr lang="tr-TR" sz="1600" b="0" dirty="0"/>
                        <a:t>Organizatör Tanıtım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Fuarın tanıtımını</a:t>
                      </a:r>
                      <a:r>
                        <a:rPr lang="tr-TR" sz="1600" baseline="0" dirty="0"/>
                        <a:t> içeren </a:t>
                      </a:r>
                    </a:p>
                    <a:p>
                      <a:r>
                        <a:rPr lang="tr-TR" sz="1600" baseline="0" dirty="0"/>
                        <a:t>Tanıtım </a:t>
                      </a:r>
                      <a:r>
                        <a:rPr lang="tr-TR" sz="1600" dirty="0" err="1"/>
                        <a:t>Proje’sine</a:t>
                      </a:r>
                      <a:endParaRPr lang="tr-TR" sz="1600" baseline="0" dirty="0"/>
                    </a:p>
                    <a:p>
                      <a:r>
                        <a:rPr lang="tr-TR" sz="1600" baseline="0" dirty="0"/>
                        <a:t>Ticaret Bakanlığı’nın vereceği </a:t>
                      </a:r>
                    </a:p>
                    <a:p>
                      <a:r>
                        <a:rPr lang="tr-TR" sz="1600" baseline="0" dirty="0"/>
                        <a:t>Ön Uygunluk ile</a:t>
                      </a:r>
                    </a:p>
                    <a:p>
                      <a:endParaRPr lang="tr-TR" sz="1600" baseline="0" dirty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/>
                        <a:t>Yurtdışı:</a:t>
                      </a:r>
                      <a:r>
                        <a:rPr lang="tr-TR" sz="1600" b="0" baseline="0" dirty="0"/>
                        <a:t> </a:t>
                      </a:r>
                    </a:p>
                    <a:p>
                      <a:pPr algn="ctr"/>
                      <a:r>
                        <a:rPr lang="tr-TR" sz="1600" b="0" dirty="0"/>
                        <a:t>666.000 TL</a:t>
                      </a:r>
                      <a:endParaRPr lang="en-US" sz="1600" b="0" dirty="0"/>
                    </a:p>
                    <a:p>
                      <a:pPr algn="ctr"/>
                      <a:endParaRPr lang="tr-TR" sz="1600" dirty="0"/>
                    </a:p>
                    <a:p>
                      <a:pPr algn="ctr"/>
                      <a:r>
                        <a:rPr lang="tr-TR" sz="1600" dirty="0"/>
                        <a:t>Yurtiçi: </a:t>
                      </a:r>
                    </a:p>
                    <a:p>
                      <a:pPr algn="ctr"/>
                      <a:r>
                        <a:rPr lang="tr-TR" sz="1600" b="1" dirty="0"/>
                        <a:t>  </a:t>
                      </a:r>
                      <a:r>
                        <a:rPr lang="tr-TR" sz="1600" b="0" dirty="0"/>
                        <a:t>222.000 TL 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/>
                    </a:p>
                    <a:p>
                      <a:pPr algn="ctr"/>
                      <a:endParaRPr lang="tr-TR" sz="1600" b="1" dirty="0"/>
                    </a:p>
                    <a:p>
                      <a:pPr algn="ctr"/>
                      <a:r>
                        <a:rPr lang="tr-TR" sz="1600" b="0" dirty="0"/>
                        <a:t>% 75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1 yılda </a:t>
                      </a:r>
                    </a:p>
                    <a:p>
                      <a:r>
                        <a:rPr lang="tr-TR" sz="1600" dirty="0"/>
                        <a:t>En fazla </a:t>
                      </a:r>
                    </a:p>
                    <a:p>
                      <a:r>
                        <a:rPr lang="tr-TR" sz="1600" b="0" dirty="0"/>
                        <a:t>10 fuar</a:t>
                      </a:r>
                      <a:endParaRPr 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7014769"/>
                  </a:ext>
                </a:extLst>
              </a:tr>
            </a:tbl>
          </a:graphicData>
        </a:graphic>
      </p:graphicFrame>
      <p:sp>
        <p:nvSpPr>
          <p:cNvPr id="3" name="Slayt Numarası Yer Tutucusu 2">
            <a:extLst>
              <a:ext uri="{FF2B5EF4-FFF2-40B4-BE49-F238E27FC236}">
                <a16:creationId xmlns:a16="http://schemas.microsoft.com/office/drawing/2014/main" xmlns="" id="{C76BA826-EE4C-428B-8649-D6BA62C3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6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6089A4F-8721-4BC3-A71A-5AB23B976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Dikkat edilmesi gereken hususlar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1552F7E-FD47-42B5-B8E5-4AA41D561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>
                <a:solidFill>
                  <a:schemeClr val="accent2"/>
                </a:solidFill>
              </a:rPr>
              <a:t>CİROLU ÇEKLER: </a:t>
            </a:r>
          </a:p>
          <a:p>
            <a:pPr lvl="0"/>
            <a:r>
              <a:rPr lang="tr-TR" dirty="0"/>
              <a:t>Ödemelerin katılımcı şirket hesabından çıkarak organizatörün hesabına süresi içinde bankacılık sistemi ile aktarma yükümlüğü korunmuş, ancak </a:t>
            </a:r>
            <a:r>
              <a:rPr lang="tr-TR" b="1" dirty="0"/>
              <a:t>Çek ile yapılan ödeme belgelerine ilişkin bir istisna getirilmiştir</a:t>
            </a:r>
            <a:r>
              <a:rPr lang="tr-TR" dirty="0"/>
              <a:t>:   </a:t>
            </a:r>
          </a:p>
          <a:p>
            <a:r>
              <a:rPr lang="tr-TR" dirty="0"/>
              <a:t>Buna göre; çekle yapılan ödemelerde;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/>
              <a:t>çekin bir örneği ile 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/>
              <a:t>çek bedelinin ilgili hesaptan çıktığına dair banka onaylı hesap ekstresinin veya ödeme dekontunun ibrazı zorunlu olup; hesap ekstresinde çekin ilgili hesaptan çıktığı tarih ödeme tarihi olarak esas alınır. (Genelge’nin Ödeme esasları başlıklı 10.Maddesi 2.fıkrası) </a:t>
            </a:r>
          </a:p>
          <a:p>
            <a:pPr lvl="0"/>
            <a:r>
              <a:rPr lang="tr-TR" b="1" dirty="0"/>
              <a:t>Müşteri çeki</a:t>
            </a:r>
            <a:r>
              <a:rPr lang="tr-TR" dirty="0"/>
              <a:t> ve </a:t>
            </a:r>
            <a:r>
              <a:rPr lang="tr-TR" b="1" dirty="0"/>
              <a:t>cirolu çekler</a:t>
            </a:r>
            <a:r>
              <a:rPr lang="tr-TR" dirty="0"/>
              <a:t> </a:t>
            </a:r>
            <a:r>
              <a:rPr lang="tr-TR" u="sng" dirty="0"/>
              <a:t>destek kapsamı dışında bırakılmıştır</a:t>
            </a:r>
            <a:r>
              <a:rPr lang="tr-TR" dirty="0"/>
              <a:t>. </a:t>
            </a:r>
          </a:p>
          <a:p>
            <a:pPr lvl="0"/>
            <a:r>
              <a:rPr lang="tr-TR" dirty="0"/>
              <a:t>Çek için getirilen istisna</a:t>
            </a:r>
            <a:r>
              <a:rPr lang="tr-TR" b="1" dirty="0"/>
              <a:t> senet ödemelerini </a:t>
            </a:r>
            <a:r>
              <a:rPr lang="tr-TR" u="sng" dirty="0"/>
              <a:t>kapsamamaktadır</a:t>
            </a:r>
            <a:r>
              <a:rPr lang="tr-TR" b="1" dirty="0"/>
              <a:t>. </a:t>
            </a:r>
          </a:p>
          <a:p>
            <a:pPr lvl="0"/>
            <a:r>
              <a:rPr lang="tr-TR" b="1" dirty="0"/>
              <a:t>Katılımcı şirketin verdiği çekin/cirolu çekin hizmet alınan firma tarafından başka bir firma/kurum/kuruluşa </a:t>
            </a:r>
            <a:r>
              <a:rPr lang="tr-TR" b="1" dirty="0" err="1"/>
              <a:t>cirolanarak</a:t>
            </a:r>
            <a:r>
              <a:rPr lang="tr-TR" b="1" dirty="0"/>
              <a:t> ya da faktöring firmalarına verilerek alacağın devredildiği durumlarda başvuruların destek kapsamında değerlendirilmesi imkanı bulunmamaktadır</a:t>
            </a:r>
            <a:endParaRPr lang="tr-TR" dirty="0"/>
          </a:p>
          <a:p>
            <a:pPr lvl="1"/>
            <a:endParaRPr lang="tr-TR" dirty="0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294AA4C-678D-445C-A52C-0A6704788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/>
              <a:t>Nisan 2019</a:t>
            </a:r>
            <a:endParaRPr lang="en-US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938633F-F2DA-4896-BFAC-B21B3BFB0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BFEA012-F005-44FB-A9D4-48D6CC8AF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01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6089A4F-8721-4BC3-A71A-5AB23B976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Dikkat edilmesi gereken hususlar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1552F7E-FD47-42B5-B8E5-4AA41D561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19866"/>
            <a:ext cx="9708219" cy="3852333"/>
          </a:xfrm>
        </p:spPr>
        <p:txBody>
          <a:bodyPr/>
          <a:lstStyle/>
          <a:p>
            <a:pPr lvl="0"/>
            <a:r>
              <a:rPr lang="tr-TR" dirty="0"/>
              <a:t>Marka tescil aranmamaktadır. Türkiye imajının zedelenmemesine özen gösterilmelidir.</a:t>
            </a:r>
          </a:p>
          <a:p>
            <a:pPr lvl="0"/>
            <a:r>
              <a:rPr lang="tr-TR" dirty="0"/>
              <a:t>Destek hakkedişleri için Vergi/SGK Borçlarının mahsubu </a:t>
            </a:r>
            <a:r>
              <a:rPr lang="tr-TR" dirty="0" err="1"/>
              <a:t>IBGS’lerce</a:t>
            </a:r>
            <a:r>
              <a:rPr lang="tr-TR" dirty="0"/>
              <a:t> </a:t>
            </a:r>
            <a:r>
              <a:rPr lang="tr-TR" dirty="0" err="1"/>
              <a:t>re’sen</a:t>
            </a:r>
            <a:r>
              <a:rPr lang="tr-TR" dirty="0"/>
              <a:t> yapılır hükmü getirilmiştir.</a:t>
            </a:r>
          </a:p>
          <a:p>
            <a:pPr lvl="0"/>
            <a:endParaRPr lang="tr-TR" dirty="0"/>
          </a:p>
          <a:p>
            <a:pPr lvl="0"/>
            <a:r>
              <a:rPr lang="tr-TR" dirty="0"/>
              <a:t>KOSGEB’e başvuru yapan firmalar bu destekten faydalanamaz. 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294AA4C-678D-445C-A52C-0A6704788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/>
              <a:t>Nisan 2019</a:t>
            </a:r>
            <a:endParaRPr lang="en-US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938633F-F2DA-4896-BFAC-B21B3BFB0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BFEA012-F005-44FB-A9D4-48D6CC8AF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37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6089A4F-8721-4BC3-A71A-5AB23B976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Dikkat edilmesi gereken hususlar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1552F7E-FD47-42B5-B8E5-4AA41D561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Ayrıca; </a:t>
            </a:r>
            <a:r>
              <a:rPr lang="tr-TR" b="1" dirty="0"/>
              <a:t>Ticaret Bakanlığı’nın</a:t>
            </a:r>
            <a:r>
              <a:rPr lang="tr-TR" dirty="0"/>
              <a:t> 28.5.2018 tarih ve 56005 sayı </a:t>
            </a:r>
            <a:r>
              <a:rPr lang="tr-TR" b="1" dirty="0"/>
              <a:t>talimatı</a:t>
            </a:r>
            <a:r>
              <a:rPr lang="tr-TR" dirty="0"/>
              <a:t> ile: “</a:t>
            </a:r>
            <a:r>
              <a:rPr lang="tr-TR" b="1" dirty="0"/>
              <a:t>TL kullanım şartı</a:t>
            </a:r>
            <a:r>
              <a:rPr lang="tr-TR" dirty="0"/>
              <a:t>” getirilmiştir: </a:t>
            </a:r>
          </a:p>
          <a:p>
            <a:pPr lvl="1"/>
            <a:r>
              <a:rPr lang="tr-TR" dirty="0"/>
              <a:t>Fuar </a:t>
            </a:r>
            <a:r>
              <a:rPr lang="tr-TR" b="1" dirty="0"/>
              <a:t>fiyatının</a:t>
            </a:r>
            <a:r>
              <a:rPr lang="tr-TR" dirty="0"/>
              <a:t> TL olarak belirlenmesi </a:t>
            </a:r>
          </a:p>
          <a:p>
            <a:pPr lvl="1"/>
            <a:r>
              <a:rPr lang="tr-TR" b="1" dirty="0" err="1"/>
              <a:t>Stand</a:t>
            </a:r>
            <a:r>
              <a:rPr lang="tr-TR" dirty="0"/>
              <a:t> masraflarının TL olarak belirlenmesi </a:t>
            </a:r>
          </a:p>
          <a:p>
            <a:pPr lvl="1"/>
            <a:r>
              <a:rPr lang="tr-TR" b="1" dirty="0"/>
              <a:t>Faturalandırmanın</a:t>
            </a:r>
            <a:r>
              <a:rPr lang="tr-TR" dirty="0"/>
              <a:t> TL olarak yapılandırılması</a:t>
            </a:r>
          </a:p>
          <a:p>
            <a:pPr lvl="1"/>
            <a:r>
              <a:rPr lang="tr-TR" b="1" dirty="0"/>
              <a:t>Tahsilat</a:t>
            </a:r>
            <a:r>
              <a:rPr lang="tr-TR" dirty="0"/>
              <a:t> işlemlerinin TL olarak gerçekleştirilmesi</a:t>
            </a:r>
          </a:p>
          <a:p>
            <a:pPr marL="0" indent="0">
              <a:buNone/>
            </a:pPr>
            <a:r>
              <a:rPr lang="tr-TR" dirty="0"/>
              <a:t>gerekmektedir. </a:t>
            </a:r>
          </a:p>
          <a:p>
            <a:pPr marL="0" indent="0">
              <a:buNone/>
            </a:pPr>
            <a:r>
              <a:rPr lang="tr-TR" dirty="0"/>
              <a:t>Bu işlemlerin kısmen ya da tamamen döviz ile yapılması durumunda bu işlemler için </a:t>
            </a:r>
            <a:r>
              <a:rPr lang="tr-TR" u="sng" dirty="0"/>
              <a:t>destek ödemesi </a:t>
            </a:r>
            <a:r>
              <a:rPr lang="tr-TR" b="1" u="sng" dirty="0"/>
              <a:t>yapılamayacaktır</a:t>
            </a:r>
            <a:r>
              <a:rPr lang="tr-TR" dirty="0"/>
              <a:t>. 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294AA4C-678D-445C-A52C-0A6704788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/>
              <a:t>Nisan 2019</a:t>
            </a:r>
            <a:endParaRPr lang="en-US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938633F-F2DA-4896-BFAC-B21B3BFB0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BFEA012-F005-44FB-A9D4-48D6CC8AF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04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6089A4F-8721-4BC3-A71A-5AB23B976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Dikkat edilmesi gereken hususlar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294AA4C-678D-445C-A52C-0A6704788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/>
              <a:t>Nisan 2019</a:t>
            </a:r>
            <a:endParaRPr lang="en-US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938633F-F2DA-4896-BFAC-B21B3BFB0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BFEA012-F005-44FB-A9D4-48D6CC8AF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Diyagram 6">
            <a:extLst>
              <a:ext uri="{FF2B5EF4-FFF2-40B4-BE49-F238E27FC236}">
                <a16:creationId xmlns:a16="http://schemas.microsoft.com/office/drawing/2014/main" xmlns="" id="{FB678E49-4B1E-46C9-A336-DAE593BBC5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9649349"/>
              </p:ext>
            </p:extLst>
          </p:nvPr>
        </p:nvGraphicFramePr>
        <p:xfrm>
          <a:off x="1063752" y="2093976"/>
          <a:ext cx="10058400" cy="4178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3591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İrtibat	</a:t>
            </a:r>
            <a:endParaRPr lang="en-US" dirty="0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dirty="0"/>
              <a:t>Nisan 2019</a:t>
            </a:r>
            <a:endParaRPr lang="en-US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İTKİB, DEVLET YARDIMLARI ŞUBESİ</a:t>
            </a:r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Devlet Yardımları Şubesi</a:t>
            </a:r>
            <a:endParaRPr lang="en-US" b="1" dirty="0"/>
          </a:p>
          <a:p>
            <a:pPr marL="0" indent="0">
              <a:buNone/>
            </a:pPr>
            <a:r>
              <a:rPr lang="tr-TR" b="1" dirty="0"/>
              <a:t>İstanbul Tekstil ve Konfeksiyon İhracatçı Birlikleri Genel Sekreterliği</a:t>
            </a:r>
            <a:endParaRPr lang="en-US" b="1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Tel          : +90 212 454 02 00 </a:t>
            </a:r>
          </a:p>
          <a:p>
            <a:pPr marL="0" indent="0">
              <a:buNone/>
            </a:pPr>
            <a:r>
              <a:rPr lang="tr-TR" dirty="0"/>
              <a:t>Faks       : +90 212 454 </a:t>
            </a:r>
            <a:r>
              <a:rPr lang="tr-TR"/>
              <a:t>02 01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E-posta  : </a:t>
            </a:r>
            <a:r>
              <a:rPr lang="tr-TR" u="sng" dirty="0">
                <a:hlinkClick r:id="rId2"/>
              </a:rPr>
              <a:t>devyardim@itkib.org.tr</a:t>
            </a:r>
            <a:r>
              <a:rPr lang="tr-TR" dirty="0"/>
              <a:t>  </a:t>
            </a:r>
          </a:p>
          <a:p>
            <a:pPr marL="0" indent="0">
              <a:buNone/>
            </a:pPr>
            <a:r>
              <a:rPr lang="tr-TR" dirty="0"/>
              <a:t>Web        : </a:t>
            </a:r>
            <a:r>
              <a:rPr lang="tr-TR" u="sng" dirty="0">
                <a:hlinkClick r:id="rId3"/>
              </a:rPr>
              <a:t>www.itkib.org.tr</a:t>
            </a:r>
            <a:endParaRPr lang="en-US" dirty="0"/>
          </a:p>
          <a:p>
            <a:pPr marL="0" indent="0">
              <a:buNone/>
            </a:pPr>
            <a:r>
              <a:rPr lang="tr-TR" dirty="0"/>
              <a:t>Adres     : İTKİB – Dış Ticaret Kompleksi </a:t>
            </a:r>
            <a:r>
              <a:rPr lang="tr-TR" dirty="0" err="1"/>
              <a:t>Çobançeşme</a:t>
            </a:r>
            <a:r>
              <a:rPr lang="tr-TR" dirty="0"/>
              <a:t> Mevkii Sanayi Cad. Dış Ticaret Kompleksi B Blok 6. Kat </a:t>
            </a:r>
            <a:r>
              <a:rPr lang="tr-TR" dirty="0" err="1"/>
              <a:t>Yenibosna</a:t>
            </a:r>
            <a:r>
              <a:rPr lang="tr-TR" dirty="0"/>
              <a:t> / Bahçelievler 34196 İSTANBUL</a:t>
            </a:r>
            <a:endParaRPr lang="en-US" dirty="0"/>
          </a:p>
        </p:txBody>
      </p:sp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xmlns="" id="{8CC16B24-A811-40CE-A36D-7CC788D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07431-DFFA-4611-B1EE-24CC337BE1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32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</TotalTime>
  <Words>484</Words>
  <Application>Microsoft Office PowerPoint</Application>
  <PresentationFormat>Geniş ekran</PresentationFormat>
  <Paragraphs>113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Calibri</vt:lpstr>
      <vt:lpstr>Rockwell</vt:lpstr>
      <vt:lpstr>Rockwell Condensed</vt:lpstr>
      <vt:lpstr>Rockwell Extra Bold</vt:lpstr>
      <vt:lpstr>Wingdings</vt:lpstr>
      <vt:lpstr>Wood Type Yazı Tipi</vt:lpstr>
      <vt:lpstr>Yurtiçi Fuar için devlet destekleri</vt:lpstr>
      <vt:lpstr>Bunları biliyor musunuz ?  </vt:lpstr>
      <vt:lpstr>Devlet yardımları şubesi</vt:lpstr>
      <vt:lpstr>Yurtiçi fuar</vt:lpstr>
      <vt:lpstr>Dikkat edilmesi gereken hususlar</vt:lpstr>
      <vt:lpstr>Dikkat edilmesi gereken hususlar</vt:lpstr>
      <vt:lpstr>Dikkat edilmesi gereken hususlar</vt:lpstr>
      <vt:lpstr>Dikkat edilmesi gereken hususlar</vt:lpstr>
      <vt:lpstr>İrtibat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Devlet Destekleri</dc:title>
  <dc:creator>Fatih Zengin</dc:creator>
  <dc:description>İTKİB Devlet Yardımları</dc:description>
  <cp:lastModifiedBy>AYSAD2</cp:lastModifiedBy>
  <cp:revision>224</cp:revision>
  <cp:lastPrinted>2018-09-18T07:55:18Z</cp:lastPrinted>
  <dcterms:created xsi:type="dcterms:W3CDTF">2017-02-16T12:09:43Z</dcterms:created>
  <dcterms:modified xsi:type="dcterms:W3CDTF">2019-04-16T08:47:33Z</dcterms:modified>
</cp:coreProperties>
</file>